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Roboto"/>
      <p:regular r:id="rId75"/>
      <p:bold r:id="rId76"/>
      <p:italic r:id="rId77"/>
      <p:boldItalic r:id="rId78"/>
    </p:embeddedFont>
    <p:embeddedFont>
      <p:font typeface="Staatliches"/>
      <p:regular r:id="rId79"/>
    </p:embeddedFont>
    <p:embeddedFont>
      <p:font typeface="Fira Sans Extra Condensed Medium"/>
      <p:regular r:id="rId80"/>
      <p:bold r:id="rId81"/>
      <p:italic r:id="rId82"/>
      <p:boldItalic r:id="rId83"/>
    </p:embeddedFont>
    <p:embeddedFont>
      <p:font typeface="Roboto Condensed"/>
      <p:regular r:id="rId84"/>
      <p:bold r:id="rId85"/>
      <p:italic r:id="rId86"/>
      <p:boldItalic r:id="rId87"/>
    </p:embeddedFont>
    <p:embeddedFont>
      <p:font typeface="Roboto Condensed Light"/>
      <p:regular r:id="rId88"/>
      <p:bold r:id="rId89"/>
      <p:italic r:id="rId90"/>
      <p:boldItalic r:id="rId91"/>
    </p:embeddedFont>
    <p:embeddedFont>
      <p:font typeface="Bahiana"/>
      <p:regular r:id="rId92"/>
    </p:embeddedFont>
    <p:embeddedFont>
      <p:font typeface="Barlow Semi Condensed"/>
      <p:regular r:id="rId93"/>
      <p:bold r:id="rId94"/>
      <p:italic r:id="rId95"/>
      <p:boldItalic r:id="rId96"/>
    </p:embeddedFont>
    <p:embeddedFont>
      <p:font typeface="Roboto Slab Regular"/>
      <p:regular r:id="rId97"/>
      <p:bold r:id="rId98"/>
    </p:embeddedFont>
    <p:embeddedFont>
      <p:font typeface="Barlow Semi Condensed SemiBold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2" Type="http://schemas.openxmlformats.org/officeDocument/2006/relationships/font" Target="fonts/BarlowSemiCondensedSemiBold-boldItalic.fntdata"/><Relationship Id="rId101" Type="http://schemas.openxmlformats.org/officeDocument/2006/relationships/font" Target="fonts/BarlowSemiCondensedSemiBold-italic.fntdata"/><Relationship Id="rId100" Type="http://schemas.openxmlformats.org/officeDocument/2006/relationships/font" Target="fonts/BarlowSemiCondensedSemiBold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BarlowSemiCondensed-italic.fntdata"/><Relationship Id="rId94" Type="http://schemas.openxmlformats.org/officeDocument/2006/relationships/font" Target="fonts/BarlowSemiCondensed-bold.fntdata"/><Relationship Id="rId97" Type="http://schemas.openxmlformats.org/officeDocument/2006/relationships/font" Target="fonts/RobotoSlabRegular-regular.fntdata"/><Relationship Id="rId96" Type="http://schemas.openxmlformats.org/officeDocument/2006/relationships/font" Target="fonts/BarlowSemiCondensed-boldItalic.fntdata"/><Relationship Id="rId11" Type="http://schemas.openxmlformats.org/officeDocument/2006/relationships/slide" Target="slides/slide6.xml"/><Relationship Id="rId99" Type="http://schemas.openxmlformats.org/officeDocument/2006/relationships/font" Target="fonts/BarlowSemiCondensedSemiBold-regular.fntdata"/><Relationship Id="rId10" Type="http://schemas.openxmlformats.org/officeDocument/2006/relationships/slide" Target="slides/slide5.xml"/><Relationship Id="rId98" Type="http://schemas.openxmlformats.org/officeDocument/2006/relationships/font" Target="fonts/RobotoSlabRegula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CondensedLight-boldItalic.fntdata"/><Relationship Id="rId90" Type="http://schemas.openxmlformats.org/officeDocument/2006/relationships/font" Target="fonts/RobotoCondensedLight-italic.fntdata"/><Relationship Id="rId93" Type="http://schemas.openxmlformats.org/officeDocument/2006/relationships/font" Target="fonts/BarlowSemiCondensed-regular.fntdata"/><Relationship Id="rId92" Type="http://schemas.openxmlformats.org/officeDocument/2006/relationships/font" Target="fonts/Bahian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RobotoCondensed-regular.fntdata"/><Relationship Id="rId83" Type="http://schemas.openxmlformats.org/officeDocument/2006/relationships/font" Target="fonts/FiraSansExtraCondensedMedium-boldItalic.fntdata"/><Relationship Id="rId86" Type="http://schemas.openxmlformats.org/officeDocument/2006/relationships/font" Target="fonts/RobotoCondensed-italic.fntdata"/><Relationship Id="rId85" Type="http://schemas.openxmlformats.org/officeDocument/2006/relationships/font" Target="fonts/RobotoCondensed-bold.fntdata"/><Relationship Id="rId88" Type="http://schemas.openxmlformats.org/officeDocument/2006/relationships/font" Target="fonts/RobotoCondensedLight-regular.fntdata"/><Relationship Id="rId87" Type="http://schemas.openxmlformats.org/officeDocument/2006/relationships/font" Target="fonts/RobotoCondensed-boldItalic.fntdata"/><Relationship Id="rId89" Type="http://schemas.openxmlformats.org/officeDocument/2006/relationships/font" Target="fonts/RobotoCondensedLight-bold.fntdata"/><Relationship Id="rId80" Type="http://schemas.openxmlformats.org/officeDocument/2006/relationships/font" Target="fonts/FiraSansExtraCondensedMedium-regular.fntdata"/><Relationship Id="rId82" Type="http://schemas.openxmlformats.org/officeDocument/2006/relationships/font" Target="fonts/FiraSansExtraCondensedMedium-italic.fntdata"/><Relationship Id="rId81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font" Target="fonts/Roboto-regular.fntdata"/><Relationship Id="rId74" Type="http://schemas.openxmlformats.org/officeDocument/2006/relationships/slide" Target="slides/slide69.xml"/><Relationship Id="rId77" Type="http://schemas.openxmlformats.org/officeDocument/2006/relationships/font" Target="fonts/Roboto-italic.fntdata"/><Relationship Id="rId76" Type="http://schemas.openxmlformats.org/officeDocument/2006/relationships/font" Target="fonts/Roboto-bold.fntdata"/><Relationship Id="rId79" Type="http://schemas.openxmlformats.org/officeDocument/2006/relationships/font" Target="fonts/Staatliches-regular.fntdata"/><Relationship Id="rId78" Type="http://schemas.openxmlformats.org/officeDocument/2006/relationships/font" Target="fonts/Roboto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oud.google.com/event-threat-detection" TargetMode="External"/><Relationship Id="rId3" Type="http://schemas.openxmlformats.org/officeDocument/2006/relationships/hyperlink" Target="https://safebrowsing.google.com/#policie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cea695fa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cea695fa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2FA done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we done: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Cloudflare: DDoS, DNS, TLS, Hides origin server, web application firewall, JavaScript challenge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ClamAV: Antivirus can scan files uploaded to NextCloud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Logging and Monitoring, resource usage and logs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Activity notifications: Send emails when ppl do something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Email: Use mailgun to send emails, inc passwords reset or etc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Showed how to upgrade nextcloud version and fix DB using occ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Edit: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Encryption: Encryption at rest on the server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Edit 2: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MFA Enforcing on Azure Admins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Left: Azure AD SSO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cea695f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7cea695f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cea695f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cea695f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cea695f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cea695f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cea695f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cea695f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on the origin server is protected by Let’s Encrypt, a provider for free TLS certs with auto renewal. Hence, communications to cloudflare from the server are encrypted as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Alternatively, Cloudflare provides their own certificates for the origin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cea695fa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cea695fa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cea695fa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cea695fa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cea695fa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7cea695fa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cea695fa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7cea695f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cea695fa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7cea695fa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WAF and reg firewall: WAF able to filter content of specific web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        Firewall server as safety gate between servers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c1575503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c1575503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cea695fa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cea695fa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cea695faa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cea695fa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cea695faa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cea695faa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cea695fa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cea695fa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cea695fa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cea695fa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cea695fa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cea695fa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cea695fa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7cea695fa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7cea695fa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7cea695fa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cea695fa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7cea695fa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cc3b3b9e2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7cc3b3b9e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Multi-Factor Authentication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defined as a security mechanism that requires an individual to provide two or more credentials in order to authenticate their identity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can be passwords, hardware tokens, numerical codes, biometrics, time, or location.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c1575503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c1575503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cea695fa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cea695fa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defined as a security mechanism that requires an individual to provide two or more credentials in order to authenticate their identity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can be passwords, hardware tokens, numerical codes, biometrics, time, or location.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7cea695fa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7cea695fa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7cea695fa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7cea695fa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7cea695faa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7cea695fa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cea695faa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cea695fa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7cea695faa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7cea695faa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7cea695faa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7cea695faa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cea695fa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cea695fa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7cea695faa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7cea695faa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cea695faa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cea695faa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cc3b3b9e2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cc3b3b9e2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cea695faa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cea695faa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cea695faa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cea695faa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7cea695faa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7cea695faa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cea695faa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cea695faa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cea695fa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cea695fa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7cea695fa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7cea695fa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7cea695fa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7cea695fa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cea695fa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cea695fa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7cea695fa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7cea695fa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7cea695fa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7cea695fa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cc3b3b9e2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cc3b3b9e2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cea695fa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cea695fa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cea695fa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cea695fa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cea695fa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7cea695f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7cea695fa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7cea695fa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cea695fa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cea695fa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cea695fa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cea695fa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cea695fa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cea695fa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cea695fa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cea695fa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cea695fa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cea695fa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cea695fa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cea695fa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cc3b3b9e2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cc3b3b9e2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cea695fa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cea695fa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cf618de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cf618de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cea695faa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cea695faa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cf618de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7cf618de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7cea695fa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7cea695fa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cea695fa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7cea695fa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7cea695faa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7cea695faa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cea695faa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7cea695faa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7cea695faa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7cea695faa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cea695fa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cea695fa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cea695fa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cea695fa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Google Security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2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Cloud Security Command Center makes it easier for you to prevent, detect, and respond to threats.</a:t>
            </a:r>
            <a:endParaRPr sz="12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See what assets in your GCP infrastructure are in violation of the CIS Benchmarks and take action.</a:t>
            </a:r>
            <a:endParaRPr sz="12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Built-in security analytics and threat intelligence assesses the overall security state and activity of your virtual machines, network, and storage buckets and surfaces vulnerabilities in your applications.</a:t>
            </a:r>
            <a:endParaRPr sz="12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Cloud Security Command Center reveals virtual machines that have been used for malicious purposes. </a:t>
            </a:r>
            <a:endParaRPr sz="12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A73E8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Event Threat Detection</a:t>
            </a:r>
            <a:r>
              <a:rPr lang="en" sz="12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 uses industry-leading threat intelligence, including </a:t>
            </a:r>
            <a:r>
              <a:rPr lang="en" sz="1200">
                <a:solidFill>
                  <a:srgbClr val="1A73E8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Google Safe Browsing</a:t>
            </a:r>
            <a:r>
              <a:rPr lang="en" sz="12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, to detect suspicious activity in your logs. </a:t>
            </a:r>
            <a:endParaRPr sz="12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Reduce the amount of time you spend investigating logs and focus on high-risk events and remediation.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cea695fa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cea695fa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Security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Restricting unauthorized access and use by implementing strong and multifactor access and data management controls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Load/stress testing and capacity testing of a database to ensure it does not crash in a distributed denial of service (DDoS) attack or user overload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Physical security of the database server and backup equipment from theft and natural disasters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Reviewing existing system for any known or unknown vulnerabilities and defining and implementing a road map/plan to mitigate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cc3b3b9e2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cc3b3b9e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riding happens when an attacker steals a user’s cookie to use the application in the name of the user.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servers run vms on top of hypervisor. Attacker can exploit hypervisor by using vulnerability present in hypervisor.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can escape virtual environ and gain access to hypervisor -&gt; all vm running on top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rect b="b" l="l" r="r" t="t"/>
            <a:pathLst>
              <a:path extrusionOk="0" h="209810" w="373045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/>
          <p:nvPr>
            <p:ph idx="1" type="subTitle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9" name="Google Shape;279;p11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" name="Google Shape;280;p11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rect b="b" l="l" r="r" t="t"/>
            <a:pathLst>
              <a:path extrusionOk="0" h="208492" w="133139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2"/>
          <p:cNvSpPr txBox="1"/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5" name="Google Shape;285;p12"/>
          <p:cNvSpPr txBox="1"/>
          <p:nvPr>
            <p:ph hasCustomPrompt="1" idx="2" type="title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/>
          <p:nvPr>
            <p:ph idx="3" type="ctrTitle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7" name="Google Shape;287;p12"/>
          <p:cNvSpPr txBox="1"/>
          <p:nvPr>
            <p:ph hasCustomPrompt="1" idx="4" type="title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/>
          <p:nvPr>
            <p:ph idx="5" type="ctrTitle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12"/>
          <p:cNvSpPr txBox="1"/>
          <p:nvPr>
            <p:ph hasCustomPrompt="1" idx="6" type="title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/>
          <p:nvPr>
            <p:ph idx="7" type="ctrTitle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1" name="Google Shape;291;p12"/>
          <p:cNvSpPr txBox="1"/>
          <p:nvPr>
            <p:ph hasCustomPrompt="1" idx="8" type="title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/>
          <p:nvPr>
            <p:ph idx="1" type="subTitle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2"/>
          <p:cNvSpPr txBox="1"/>
          <p:nvPr>
            <p:ph idx="9" type="subTitle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2"/>
          <p:cNvSpPr txBox="1"/>
          <p:nvPr>
            <p:ph idx="13" type="subTitle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2"/>
          <p:cNvSpPr txBox="1"/>
          <p:nvPr>
            <p:ph idx="14" type="subTitle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ong list">
  <p:cSld name="CUSTOM_8">
    <p:bg>
      <p:bgPr>
        <a:solidFill>
          <a:srgbClr val="434343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/>
          <p:nvPr>
            <p:ph idx="1" type="body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AutoNum type="arabicPeriod"/>
              <a:defRPr sz="1200">
                <a:solidFill>
                  <a:srgbClr val="F3F3F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98" name="Google Shape;298;p13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MAIN_POINT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-14900" y="500"/>
            <a:ext cx="9283400" cy="4927725"/>
          </a:xfrm>
          <a:custGeom>
            <a:rect b="b" l="l" r="r" t="t"/>
            <a:pathLst>
              <a:path extrusionOk="0" h="197109" w="371336">
                <a:moveTo>
                  <a:pt x="371336" y="100762"/>
                </a:moveTo>
                <a:lnTo>
                  <a:pt x="0" y="197109"/>
                </a:lnTo>
                <a:lnTo>
                  <a:pt x="57607" y="0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Google Shape;301;p14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">
  <p:cSld name="TITLE_ONLY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04" name="Google Shape;304;p15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05" name="Google Shape;305;p1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15"/>
          <p:cNvSpPr/>
          <p:nvPr/>
        </p:nvSpPr>
        <p:spPr>
          <a:xfrm>
            <a:off x="-255775" y="0"/>
            <a:ext cx="9502875" cy="2419200"/>
          </a:xfrm>
          <a:custGeom>
            <a:rect b="b" l="l" r="r" t="t"/>
            <a:pathLst>
              <a:path extrusionOk="0" h="96768" w="380115">
                <a:moveTo>
                  <a:pt x="380115" y="77096"/>
                </a:moveTo>
                <a:lnTo>
                  <a:pt x="338289" y="0"/>
                </a:lnTo>
                <a:lnTo>
                  <a:pt x="0" y="96768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1">
  <p:cSld name="TITLE_ONLY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26" name="Google Shape;326;p1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27" name="Google Shape;327;p1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1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2">
  <p:cSld name="TITLE_ONLY_2_1_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3">
  <p:cSld name="TITLE_ONLY_2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0" name="Google Shape;370;p18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71" name="Google Shape;371;p18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18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numbers">
  <p:cSld name="CUSTOM_8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9"/>
          <p:cNvSpPr txBox="1"/>
          <p:nvPr>
            <p:ph idx="1" type="subTitle"/>
          </p:nvPr>
        </p:nvSpPr>
        <p:spPr>
          <a:xfrm>
            <a:off x="6183627" y="38654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92" name="Google Shape;392;p19"/>
          <p:cNvSpPr txBox="1"/>
          <p:nvPr>
            <p:ph hasCustomPrompt="1" type="title"/>
          </p:nvPr>
        </p:nvSpPr>
        <p:spPr>
          <a:xfrm>
            <a:off x="6183642" y="35117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3" name="Google Shape;393;p19"/>
          <p:cNvSpPr txBox="1"/>
          <p:nvPr>
            <p:ph idx="2" type="subTitle"/>
          </p:nvPr>
        </p:nvSpPr>
        <p:spPr>
          <a:xfrm>
            <a:off x="6183627" y="27067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94" name="Google Shape;394;p19"/>
          <p:cNvSpPr txBox="1"/>
          <p:nvPr>
            <p:ph hasCustomPrompt="1" idx="3" type="title"/>
          </p:nvPr>
        </p:nvSpPr>
        <p:spPr>
          <a:xfrm>
            <a:off x="6183642" y="23530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5" name="Google Shape;395;p19"/>
          <p:cNvSpPr txBox="1"/>
          <p:nvPr>
            <p:ph idx="4" type="subTitle"/>
          </p:nvPr>
        </p:nvSpPr>
        <p:spPr>
          <a:xfrm>
            <a:off x="6183627" y="15480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96" name="Google Shape;396;p19"/>
          <p:cNvSpPr txBox="1"/>
          <p:nvPr>
            <p:ph hasCustomPrompt="1" idx="5" type="title"/>
          </p:nvPr>
        </p:nvSpPr>
        <p:spPr>
          <a:xfrm>
            <a:off x="6183642" y="11943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7" name="Google Shape;397;p19"/>
          <p:cNvSpPr txBox="1"/>
          <p:nvPr>
            <p:ph idx="6"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"/>
          <p:cNvSpPr txBox="1"/>
          <p:nvPr>
            <p:ph idx="1" type="subTitle"/>
          </p:nvPr>
        </p:nvSpPr>
        <p:spPr>
          <a:xfrm>
            <a:off x="720000" y="18154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0" name="Google Shape;400;p20"/>
          <p:cNvSpPr txBox="1"/>
          <p:nvPr>
            <p:ph idx="2" type="subTitle"/>
          </p:nvPr>
        </p:nvSpPr>
        <p:spPr>
          <a:xfrm>
            <a:off x="6027286" y="18154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1" name="Google Shape;401;p20"/>
          <p:cNvSpPr txBox="1"/>
          <p:nvPr>
            <p:ph idx="3" type="subTitle"/>
          </p:nvPr>
        </p:nvSpPr>
        <p:spPr>
          <a:xfrm>
            <a:off x="720035" y="215615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2" name="Google Shape;402;p20"/>
          <p:cNvSpPr txBox="1"/>
          <p:nvPr>
            <p:ph idx="4" type="subTitle"/>
          </p:nvPr>
        </p:nvSpPr>
        <p:spPr>
          <a:xfrm>
            <a:off x="6027250" y="215615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3" name="Google Shape;403;p20"/>
          <p:cNvSpPr txBox="1"/>
          <p:nvPr>
            <p:ph idx="5" type="subTitle"/>
          </p:nvPr>
        </p:nvSpPr>
        <p:spPr>
          <a:xfrm>
            <a:off x="720000" y="3161582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4" name="Google Shape;404;p20"/>
          <p:cNvSpPr txBox="1"/>
          <p:nvPr>
            <p:ph idx="6" type="subTitle"/>
          </p:nvPr>
        </p:nvSpPr>
        <p:spPr>
          <a:xfrm>
            <a:off x="6027286" y="316157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5" name="Google Shape;405;p20"/>
          <p:cNvSpPr txBox="1"/>
          <p:nvPr>
            <p:ph idx="7" type="subTitle"/>
          </p:nvPr>
        </p:nvSpPr>
        <p:spPr>
          <a:xfrm>
            <a:off x="720035" y="350230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6" name="Google Shape;406;p20"/>
          <p:cNvSpPr txBox="1"/>
          <p:nvPr>
            <p:ph idx="8" type="subTitle"/>
          </p:nvPr>
        </p:nvSpPr>
        <p:spPr>
          <a:xfrm>
            <a:off x="6027250" y="350230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7" name="Google Shape;407;p20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flipH="1">
            <a:off x="2584450" y="-39675"/>
            <a:ext cx="6593725" cy="5178625"/>
          </a:xfrm>
          <a:custGeom>
            <a:rect b="b" l="l" r="r" t="t"/>
            <a:pathLst>
              <a:path extrusionOk="0" h="207145" w="263749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3"/>
          <p:cNvSpPr txBox="1"/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6" name="Google Shape;76;p3"/>
          <p:cNvSpPr txBox="1"/>
          <p:nvPr>
            <p:ph idx="1" type="subTitle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7" name="Google Shape;77;p3"/>
          <p:cNvSpPr txBox="1"/>
          <p:nvPr>
            <p:ph hasCustomPrompt="1" idx="2" type="title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2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1"/>
          <p:cNvGrpSpPr/>
          <p:nvPr/>
        </p:nvGrpSpPr>
        <p:grpSpPr>
          <a:xfrm>
            <a:off x="720050" y="0"/>
            <a:ext cx="8459250" cy="5161050"/>
            <a:chOff x="720050" y="0"/>
            <a:chExt cx="8459250" cy="5161050"/>
          </a:xfrm>
        </p:grpSpPr>
        <p:sp>
          <p:nvSpPr>
            <p:cNvPr id="410" name="Google Shape;410;p21"/>
            <p:cNvSpPr/>
            <p:nvPr/>
          </p:nvSpPr>
          <p:spPr>
            <a:xfrm>
              <a:off x="968850" y="2561050"/>
              <a:ext cx="8210450" cy="2600000"/>
            </a:xfrm>
            <a:custGeom>
              <a:rect b="b" l="l" r="r" t="t"/>
              <a:pathLst>
                <a:path extrusionOk="0" h="104000" w="328418">
                  <a:moveTo>
                    <a:pt x="0" y="7590"/>
                  </a:moveTo>
                  <a:lnTo>
                    <a:pt x="229618" y="104000"/>
                  </a:lnTo>
                  <a:lnTo>
                    <a:pt x="328418" y="0"/>
                  </a:lnTo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1" name="Google Shape;411;p21"/>
            <p:cNvSpPr/>
            <p:nvPr/>
          </p:nvSpPr>
          <p:spPr>
            <a:xfrm>
              <a:off x="720050" y="0"/>
              <a:ext cx="38451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1"/>
          <p:cNvSpPr txBox="1"/>
          <p:nvPr>
            <p:ph idx="1" type="subTitle"/>
          </p:nvPr>
        </p:nvSpPr>
        <p:spPr>
          <a:xfrm>
            <a:off x="1081795" y="3303050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3" name="Google Shape;413;p21"/>
          <p:cNvSpPr txBox="1"/>
          <p:nvPr>
            <p:ph idx="2" type="subTitle"/>
          </p:nvPr>
        </p:nvSpPr>
        <p:spPr>
          <a:xfrm>
            <a:off x="1081802" y="2183838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4" name="Google Shape;414;p21"/>
          <p:cNvSpPr txBox="1"/>
          <p:nvPr>
            <p:ph idx="3" type="subTitle"/>
          </p:nvPr>
        </p:nvSpPr>
        <p:spPr>
          <a:xfrm>
            <a:off x="1081811" y="1064650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5" name="Google Shape;415;p21"/>
          <p:cNvSpPr txBox="1"/>
          <p:nvPr>
            <p:ph type="ctrTitle"/>
          </p:nvPr>
        </p:nvSpPr>
        <p:spPr>
          <a:xfrm>
            <a:off x="5927150" y="359450"/>
            <a:ext cx="25038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16" name="Google Shape;416;p21"/>
          <p:cNvGrpSpPr/>
          <p:nvPr/>
        </p:nvGrpSpPr>
        <p:grpSpPr>
          <a:xfrm>
            <a:off x="-90599" y="149679"/>
            <a:ext cx="627300" cy="1446850"/>
            <a:chOff x="6656382" y="-78921"/>
            <a:chExt cx="627300" cy="1446850"/>
          </a:xfrm>
        </p:grpSpPr>
        <p:sp>
          <p:nvSpPr>
            <p:cNvPr id="417" name="Google Shape;417;p21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 ">
  <p:cSld name="CUSTOM_2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37" name="Google Shape;437;p22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38" name="Google Shape;438;p22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39" name="Google Shape;439;p22"/>
          <p:cNvSpPr txBox="1"/>
          <p:nvPr>
            <p:ph idx="4" type="subTitle"/>
          </p:nvPr>
        </p:nvSpPr>
        <p:spPr>
          <a:xfrm>
            <a:off x="720050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0" name="Google Shape;440;p22"/>
          <p:cNvSpPr txBox="1"/>
          <p:nvPr>
            <p:ph idx="5" type="subTitle"/>
          </p:nvPr>
        </p:nvSpPr>
        <p:spPr>
          <a:xfrm>
            <a:off x="3494961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1" name="Google Shape;441;p22"/>
          <p:cNvSpPr txBox="1"/>
          <p:nvPr>
            <p:ph idx="6" type="subTitle"/>
          </p:nvPr>
        </p:nvSpPr>
        <p:spPr>
          <a:xfrm>
            <a:off x="6279602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2" name="Google Shape;442;p22"/>
          <p:cNvSpPr txBox="1"/>
          <p:nvPr>
            <p:ph idx="7" type="subTitle"/>
          </p:nvPr>
        </p:nvSpPr>
        <p:spPr>
          <a:xfrm>
            <a:off x="72005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43" name="Google Shape;443;p22"/>
          <p:cNvSpPr txBox="1"/>
          <p:nvPr>
            <p:ph idx="8" type="subTitle"/>
          </p:nvPr>
        </p:nvSpPr>
        <p:spPr>
          <a:xfrm>
            <a:off x="349496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44" name="Google Shape;444;p22"/>
          <p:cNvSpPr txBox="1"/>
          <p:nvPr>
            <p:ph idx="9" type="subTitle"/>
          </p:nvPr>
        </p:nvSpPr>
        <p:spPr>
          <a:xfrm>
            <a:off x="627960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45" name="Google Shape;445;p22"/>
          <p:cNvSpPr txBox="1"/>
          <p:nvPr>
            <p:ph idx="13" type="subTitle"/>
          </p:nvPr>
        </p:nvSpPr>
        <p:spPr>
          <a:xfrm>
            <a:off x="720050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6" name="Google Shape;446;p22"/>
          <p:cNvSpPr txBox="1"/>
          <p:nvPr>
            <p:ph idx="14" type="subTitle"/>
          </p:nvPr>
        </p:nvSpPr>
        <p:spPr>
          <a:xfrm>
            <a:off x="3494961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7" name="Google Shape;447;p22"/>
          <p:cNvSpPr txBox="1"/>
          <p:nvPr>
            <p:ph idx="15" type="subTitle"/>
          </p:nvPr>
        </p:nvSpPr>
        <p:spPr>
          <a:xfrm>
            <a:off x="6279602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8" name="Google Shape;448;p22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">
  <p:cSld name="SECTION_HEADER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3"/>
          <p:cNvSpPr txBox="1"/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51" name="Google Shape;451;p23"/>
          <p:cNvSpPr txBox="1"/>
          <p:nvPr>
            <p:ph idx="1" type="subTitle"/>
          </p:nvPr>
        </p:nvSpPr>
        <p:spPr>
          <a:xfrm>
            <a:off x="1795350" y="3362050"/>
            <a:ext cx="5553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52" name="Google Shape;452;p23"/>
          <p:cNvSpPr txBox="1"/>
          <p:nvPr>
            <p:ph hasCustomPrompt="1" idx="2" type="title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23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4" name="Google Shape;454;p23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>
  <p:cSld name="ONE_COLUMN_TEXT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/>
          <p:nvPr/>
        </p:nvSpPr>
        <p:spPr>
          <a:xfrm>
            <a:off x="0" y="0"/>
            <a:ext cx="4994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4"/>
          <p:cNvSpPr txBox="1"/>
          <p:nvPr>
            <p:ph type="ctrTitle"/>
          </p:nvPr>
        </p:nvSpPr>
        <p:spPr>
          <a:xfrm>
            <a:off x="720000" y="1134000"/>
            <a:ext cx="3304200" cy="15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8" name="Google Shape;458;p24"/>
          <p:cNvSpPr txBox="1"/>
          <p:nvPr>
            <p:ph idx="1" type="subTitle"/>
          </p:nvPr>
        </p:nvSpPr>
        <p:spPr>
          <a:xfrm>
            <a:off x="720000" y="2828400"/>
            <a:ext cx="31818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1">
  <p:cSld name="MAIN_POINT_1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1" name="Google Shape;461;p25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2" name="Google Shape;462;p25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2">
  <p:cSld name="MAIN_POINT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/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5" name="Google Shape;465;p26"/>
          <p:cNvSpPr txBox="1"/>
          <p:nvPr>
            <p:ph idx="1" type="subTitle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6" name="Google Shape;466;p2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3">
  <p:cSld name="MAIN_POINT_1_1_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9" name="Google Shape;469;p27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70" name="Google Shape;470;p27"/>
          <p:cNvSpPr/>
          <p:nvPr/>
        </p:nvSpPr>
        <p:spPr>
          <a:xfrm>
            <a:off x="-157950" y="4137400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5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/>
          <p:nvPr/>
        </p:nvSpPr>
        <p:spPr>
          <a:xfrm flipH="1">
            <a:off x="682650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3" name="Google Shape;473;p28"/>
          <p:cNvSpPr txBox="1"/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474" name="Google Shape;474;p28"/>
          <p:cNvSpPr txBox="1"/>
          <p:nvPr>
            <p:ph idx="1" type="subTitle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5" name="Google Shape;475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">
  <p:cSld name="CUSTOM_9_1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idx="1" type="subTitle"/>
          </p:nvPr>
        </p:nvSpPr>
        <p:spPr>
          <a:xfrm flipH="1">
            <a:off x="719975" y="2649050"/>
            <a:ext cx="6174300" cy="18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4"/>
          <p:cNvSpPr txBox="1"/>
          <p:nvPr>
            <p:ph type="title"/>
          </p:nvPr>
        </p:nvSpPr>
        <p:spPr>
          <a:xfrm>
            <a:off x="5347100" y="540000"/>
            <a:ext cx="30771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grpSp>
        <p:nvGrpSpPr>
          <p:cNvPr id="81" name="Google Shape;81;p4"/>
          <p:cNvGrpSpPr/>
          <p:nvPr/>
        </p:nvGrpSpPr>
        <p:grpSpPr>
          <a:xfrm>
            <a:off x="720057" y="-78921"/>
            <a:ext cx="2605500" cy="1446850"/>
            <a:chOff x="310975" y="334050"/>
            <a:chExt cx="2605500" cy="1446850"/>
          </a:xfrm>
        </p:grpSpPr>
        <p:sp>
          <p:nvSpPr>
            <p:cNvPr id="82" name="Google Shape;82;p4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bg>
      <p:bgPr>
        <a:solidFill>
          <a:srgbClr val="000000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 txBox="1"/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80" name="Google Shape;480;p31"/>
          <p:cNvCxnSpPr/>
          <p:nvPr/>
        </p:nvCxnSpPr>
        <p:spPr>
          <a:xfrm rot="10800000">
            <a:off x="2594775" y="3105694"/>
            <a:ext cx="396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3" name="Google Shape;483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4" name="Google Shape;48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>
  <p:cSld name="TITLE_AND_BODY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7" name="Google Shape;487;p33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88" name="Google Shape;488;p33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89" name="Google Shape;489;p33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90" name="Google Shape;490;p3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0" y="2451225"/>
            <a:ext cx="9144000" cy="235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 txBox="1"/>
          <p:nvPr>
            <p:ph idx="1" type="subTitle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5"/>
          <p:cNvSpPr txBox="1"/>
          <p:nvPr>
            <p:ph idx="2" type="subTitle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7" name="Google Shape;147;p5"/>
          <p:cNvSpPr txBox="1"/>
          <p:nvPr>
            <p:ph idx="3" type="subTitle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48" name="Google Shape;148;p5"/>
          <p:cNvSpPr txBox="1"/>
          <p:nvPr>
            <p:ph idx="4" type="subTitle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149" name="Google Shape;149;p5"/>
          <p:cNvGrpSpPr/>
          <p:nvPr/>
        </p:nvGrpSpPr>
        <p:grpSpPr>
          <a:xfrm>
            <a:off x="8350757" y="149679"/>
            <a:ext cx="627300" cy="1446850"/>
            <a:chOff x="6656382" y="-78921"/>
            <a:chExt cx="627300" cy="1446850"/>
          </a:xfrm>
        </p:grpSpPr>
        <p:sp>
          <p:nvSpPr>
            <p:cNvPr id="150" name="Google Shape;150;p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7"/>
          <p:cNvSpPr txBox="1"/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4" name="Google Shape;204;p7"/>
          <p:cNvSpPr txBox="1"/>
          <p:nvPr>
            <p:ph idx="1" type="subTitle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b="0"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rect b="b" l="l" r="r" t="t"/>
            <a:pathLst>
              <a:path extrusionOk="0" h="207145" w="263749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Google Shape;209;p9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210" name="Google Shape;210;p9"/>
          <p:cNvSpPr txBox="1"/>
          <p:nvPr>
            <p:ph idx="1" type="subTitle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211" name="Google Shape;211;p9"/>
          <p:cNvSpPr txBox="1"/>
          <p:nvPr>
            <p:ph hasCustomPrompt="1"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10"/>
          <p:cNvSpPr txBox="1"/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6" name="Google Shape;276;p10"/>
          <p:cNvSpPr txBox="1"/>
          <p:nvPr>
            <p:ph idx="1" type="subTitle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 Light"/>
              <a:buChar char="●"/>
              <a:defRPr sz="2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 Light"/>
              <a:buChar char="○"/>
              <a:defRPr sz="18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jpg"/><Relationship Id="rId4" Type="http://schemas.openxmlformats.org/officeDocument/2006/relationships/image" Target="../media/image1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/>
          <p:nvPr>
            <p:ph idx="1" type="subTitle"/>
          </p:nvPr>
        </p:nvSpPr>
        <p:spPr>
          <a:xfrm>
            <a:off x="1728150" y="2724200"/>
            <a:ext cx="5010300" cy="13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Chin Rui Bin S1016</a:t>
            </a:r>
            <a:r>
              <a:rPr lang="en">
                <a:solidFill>
                  <a:schemeClr val="lt1"/>
                </a:solidFill>
              </a:rPr>
              <a:t>9526J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Tay Jia Yi S10179524H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Joanna Seet S10163218G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96" name="Google Shape;496;p34"/>
          <p:cNvSpPr txBox="1"/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NETCD PROJECT 3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3"/>
          <p:cNvSpPr txBox="1"/>
          <p:nvPr>
            <p:ph idx="1" type="subTitle"/>
          </p:nvPr>
        </p:nvSpPr>
        <p:spPr>
          <a:xfrm flipH="1">
            <a:off x="719850" y="2375325"/>
            <a:ext cx="3506400" cy="23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Char char="●"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CloudFlare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Char char="●"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ClamAV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Char char="●"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Logging + Monitoring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Char char="●"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Activity Notifications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Char char="●"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Emails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49" name="Google Shape;549;p43"/>
          <p:cNvSpPr txBox="1"/>
          <p:nvPr>
            <p:ph type="title"/>
          </p:nvPr>
        </p:nvSpPr>
        <p:spPr>
          <a:xfrm>
            <a:off x="5347100" y="540000"/>
            <a:ext cx="30771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Security Implementations</a:t>
            </a:r>
            <a:endParaRPr/>
          </a:p>
        </p:txBody>
      </p:sp>
      <p:sp>
        <p:nvSpPr>
          <p:cNvPr id="550" name="Google Shape;550;p43"/>
          <p:cNvSpPr txBox="1"/>
          <p:nvPr>
            <p:ph idx="1" type="subTitle"/>
          </p:nvPr>
        </p:nvSpPr>
        <p:spPr>
          <a:xfrm flipH="1">
            <a:off x="4226275" y="2375325"/>
            <a:ext cx="3738600" cy="23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Char char="●"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Encryption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Char char="●"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Azure Conditional Access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Char char="●"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2FA - Nextcloud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loudflare" id="555" name="Google Shape;5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596638"/>
            <a:ext cx="5734049" cy="195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5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Cloudflare</a:t>
            </a:r>
            <a:endParaRPr/>
          </a:p>
        </p:txBody>
      </p:sp>
      <p:sp>
        <p:nvSpPr>
          <p:cNvPr id="561" name="Google Shape;561;p45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Web-infrastructure and web-security company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Used it to provide:</a:t>
            </a:r>
            <a:endParaRPr sz="30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TLS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en" sz="2400">
                <a:solidFill>
                  <a:schemeClr val="dk1"/>
                </a:solidFill>
              </a:rPr>
              <a:t>Content delivery network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Web application firewall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Javascript challenge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>
                <a:solidFill>
                  <a:schemeClr val="dk1"/>
                </a:solidFill>
              </a:rPr>
              <a:t>DNSSEC</a:t>
            </a:r>
            <a:endParaRPr sz="2400">
              <a:solidFill>
                <a:schemeClr val="dk1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en" sz="2400">
                <a:solidFill>
                  <a:schemeClr val="dk1"/>
                </a:solidFill>
              </a:rPr>
              <a:t>DDoS protection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6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sp>
        <p:nvSpPr>
          <p:cNvPr id="567" name="Google Shape;567;p46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Cryptographic security protocol</a:t>
            </a:r>
            <a:r>
              <a:rPr lang="en"/>
              <a:t> used to ensure that network communication is protected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Provides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integrity</a:t>
            </a:r>
            <a:r>
              <a:rPr lang="en"/>
              <a:t> and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communication privacy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Connection is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 private</a:t>
            </a:r>
            <a:r>
              <a:rPr lang="en"/>
              <a:t> because data is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encrypted</a:t>
            </a:r>
            <a:r>
              <a:rPr lang="en"/>
              <a:t> before being transmitted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Identity of communicating parties are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authenticated</a:t>
            </a:r>
            <a:r>
              <a:rPr lang="en"/>
              <a:t> using public-key cryptography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Connection is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reliable</a:t>
            </a:r>
            <a:r>
              <a:rPr lang="en"/>
              <a:t> because each message includes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integrity check</a:t>
            </a:r>
            <a:r>
              <a:rPr lang="en"/>
              <a:t> to prevent loss or alteration of data during transmission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62" y="306988"/>
            <a:ext cx="9185324" cy="45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7"/>
          <p:cNvSpPr txBox="1"/>
          <p:nvPr>
            <p:ph type="title"/>
          </p:nvPr>
        </p:nvSpPr>
        <p:spPr>
          <a:xfrm>
            <a:off x="4788200" y="1844575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SSL/TLS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8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pic>
        <p:nvPicPr>
          <p:cNvPr id="579" name="Google Shape;5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936625"/>
            <a:ext cx="7239000" cy="388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9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Delivery Network</a:t>
            </a:r>
            <a:endParaRPr/>
          </a:p>
        </p:txBody>
      </p:sp>
      <p:sp>
        <p:nvSpPr>
          <p:cNvPr id="585" name="Google Shape;585;p49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System of distributed servers that deliver web content to a user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based on geographic locations</a:t>
            </a:r>
            <a:r>
              <a:rPr lang="en"/>
              <a:t> of the user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Web pages are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cached</a:t>
            </a:r>
            <a:r>
              <a:rPr lang="en"/>
              <a:t> in servers dispersed at different locations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Reduces</a:t>
            </a:r>
            <a:r>
              <a:rPr lang="en"/>
              <a:t> the number of requests to server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Increases bandwidth savings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Protection from DDoS</a:t>
            </a:r>
            <a:endParaRPr/>
          </a:p>
        </p:txBody>
      </p:sp>
      <p:pic>
        <p:nvPicPr>
          <p:cNvPr id="586" name="Google Shape;5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675" y="3586775"/>
            <a:ext cx="3102400" cy="11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0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</a:t>
            </a:r>
            <a:endParaRPr/>
          </a:p>
        </p:txBody>
      </p:sp>
      <p:sp>
        <p:nvSpPr>
          <p:cNvPr id="592" name="Google Shape;592;p50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70" y="1071875"/>
            <a:ext cx="8422660" cy="34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4" y="0"/>
            <a:ext cx="6550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1"/>
          <p:cNvSpPr txBox="1"/>
          <p:nvPr>
            <p:ph idx="4294967295" type="title"/>
          </p:nvPr>
        </p:nvSpPr>
        <p:spPr>
          <a:xfrm>
            <a:off x="6009550" y="1214150"/>
            <a:ext cx="1667100" cy="1445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IPs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Firewall</a:t>
            </a:r>
            <a:endParaRPr/>
          </a:p>
        </p:txBody>
      </p:sp>
      <p:sp>
        <p:nvSpPr>
          <p:cNvPr id="605" name="Google Shape;605;p52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Filters, monitors </a:t>
            </a:r>
            <a:r>
              <a:rPr lang="en" sz="3000"/>
              <a:t>and 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blocks</a:t>
            </a:r>
            <a:r>
              <a:rPr lang="en" sz="3000"/>
              <a:t> HTTP traffic to and from web applications</a:t>
            </a:r>
            <a:endParaRPr sz="30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Filter by requests, country &amp; etc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User agent strings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Uses 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rulesets</a:t>
            </a:r>
            <a:r>
              <a:rPr lang="en" sz="3000"/>
              <a:t> to block common attacks such as </a:t>
            </a:r>
            <a:r>
              <a:rPr lang="en" sz="3000"/>
              <a:t>XSS</a:t>
            </a:r>
            <a:r>
              <a:rPr lang="en" sz="3000"/>
              <a:t> and SQL Injections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5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RECAP</a:t>
            </a:r>
            <a:endParaRPr sz="9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Firewall</a:t>
            </a:r>
            <a:endParaRPr/>
          </a:p>
        </p:txBody>
      </p:sp>
      <p:sp>
        <p:nvSpPr>
          <p:cNvPr id="611" name="Google Shape;611;p53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90" y="907825"/>
            <a:ext cx="7988820" cy="393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188"/>
            <a:ext cx="9144000" cy="450913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4"/>
          <p:cNvSpPr txBox="1"/>
          <p:nvPr>
            <p:ph type="title"/>
          </p:nvPr>
        </p:nvSpPr>
        <p:spPr>
          <a:xfrm>
            <a:off x="3985175" y="3267675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protection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188"/>
            <a:ext cx="9144000" cy="4509137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5"/>
          <p:cNvSpPr txBox="1"/>
          <p:nvPr>
            <p:ph type="title"/>
          </p:nvPr>
        </p:nvSpPr>
        <p:spPr>
          <a:xfrm>
            <a:off x="3975000" y="298305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Blocking countries your users are not from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6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challenge</a:t>
            </a:r>
            <a:endParaRPr/>
          </a:p>
        </p:txBody>
      </p:sp>
      <p:sp>
        <p:nvSpPr>
          <p:cNvPr id="630" name="Google Shape;630;p56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Effective mechanism against web application layer attacks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Requires browser on client’s machine to perform a calculation and returns results back to web server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calculation is accurate: web server returns requested content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7"/>
          <p:cNvSpPr txBox="1"/>
          <p:nvPr>
            <p:ph type="title"/>
          </p:nvPr>
        </p:nvSpPr>
        <p:spPr>
          <a:xfrm>
            <a:off x="5420550" y="931125"/>
            <a:ext cx="3169200" cy="1423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challenge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crawler’s perspective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3"/>
            <a:ext cx="9144000" cy="490348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8"/>
          <p:cNvSpPr txBox="1"/>
          <p:nvPr>
            <p:ph type="title"/>
          </p:nvPr>
        </p:nvSpPr>
        <p:spPr>
          <a:xfrm>
            <a:off x="254600" y="373525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challenge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04304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9"/>
          <p:cNvSpPr txBox="1"/>
          <p:nvPr>
            <p:ph type="title"/>
          </p:nvPr>
        </p:nvSpPr>
        <p:spPr>
          <a:xfrm>
            <a:off x="437550" y="307455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more intelligent bots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0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DNSSEC</a:t>
            </a:r>
            <a:endParaRPr/>
          </a:p>
        </p:txBody>
      </p:sp>
      <p:sp>
        <p:nvSpPr>
          <p:cNvPr id="655" name="Google Shape;655;p60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Verify DNS records using cryptographic signature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Protects from MITM or DNS cache poisoning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4303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1"/>
          <p:cNvSpPr txBox="1"/>
          <p:nvPr>
            <p:ph type="title"/>
          </p:nvPr>
        </p:nvSpPr>
        <p:spPr>
          <a:xfrm>
            <a:off x="5255775" y="2800075"/>
            <a:ext cx="3640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DNSSEC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on registrar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2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Conditional Access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 on Project 2...</a:t>
            </a:r>
            <a:endParaRPr/>
          </a:p>
        </p:txBody>
      </p:sp>
      <p:pic>
        <p:nvPicPr>
          <p:cNvPr id="507" name="Google Shape;5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375" y="1153699"/>
            <a:ext cx="5747250" cy="14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6"/>
          <p:cNvPicPr preferRelativeResize="0"/>
          <p:nvPr/>
        </p:nvPicPr>
        <p:blipFill rotWithShape="1">
          <a:blip r:embed="rId4">
            <a:alphaModFix/>
          </a:blip>
          <a:srcRect b="30220" l="26314" r="27738" t="25682"/>
          <a:stretch/>
        </p:blipFill>
        <p:spPr>
          <a:xfrm>
            <a:off x="3077125" y="2949100"/>
            <a:ext cx="2989752" cy="2033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3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MFA</a:t>
            </a:r>
            <a:endParaRPr/>
          </a:p>
        </p:txBody>
      </p:sp>
      <p:pic>
        <p:nvPicPr>
          <p:cNvPr id="672" name="Google Shape;672;p63"/>
          <p:cNvPicPr preferRelativeResize="0"/>
          <p:nvPr/>
        </p:nvPicPr>
        <p:blipFill rotWithShape="1">
          <a:blip r:embed="rId3">
            <a:alphaModFix/>
          </a:blip>
          <a:srcRect b="48022" l="0" r="13329" t="0"/>
          <a:stretch/>
        </p:blipFill>
        <p:spPr>
          <a:xfrm>
            <a:off x="0" y="1235025"/>
            <a:ext cx="9144000" cy="26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3"/>
          <p:cNvSpPr/>
          <p:nvPr/>
        </p:nvSpPr>
        <p:spPr>
          <a:xfrm>
            <a:off x="1910475" y="2724150"/>
            <a:ext cx="2194200" cy="446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64"/>
          <p:cNvPicPr preferRelativeResize="0"/>
          <p:nvPr/>
        </p:nvPicPr>
        <p:blipFill rotWithShape="1">
          <a:blip r:embed="rId3">
            <a:alphaModFix/>
          </a:blip>
          <a:srcRect b="10738" l="0" r="59216" t="0"/>
          <a:stretch/>
        </p:blipFill>
        <p:spPr>
          <a:xfrm>
            <a:off x="2161775" y="0"/>
            <a:ext cx="4820448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9" name="Google Shape;679;p64"/>
          <p:cNvCxnSpPr/>
          <p:nvPr/>
        </p:nvCxnSpPr>
        <p:spPr>
          <a:xfrm>
            <a:off x="3690525" y="4010175"/>
            <a:ext cx="15984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5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"/>
            <a:ext cx="91440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5"/>
          <p:cNvSpPr txBox="1"/>
          <p:nvPr>
            <p:ph type="title"/>
          </p:nvPr>
        </p:nvSpPr>
        <p:spPr>
          <a:xfrm>
            <a:off x="915350" y="584125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 the next login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6"/>
          <p:cNvSpPr txBox="1"/>
          <p:nvPr>
            <p:ph idx="1" type="body"/>
          </p:nvPr>
        </p:nvSpPr>
        <p:spPr>
          <a:xfrm>
            <a:off x="557991" y="1348310"/>
            <a:ext cx="7152300" cy="30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66"/>
          <p:cNvPicPr preferRelativeResize="0"/>
          <p:nvPr/>
        </p:nvPicPr>
        <p:blipFill rotWithShape="1">
          <a:blip r:embed="rId3">
            <a:alphaModFix/>
          </a:blip>
          <a:srcRect b="38279" l="18749" r="46631" t="0"/>
          <a:stretch/>
        </p:blipFill>
        <p:spPr>
          <a:xfrm>
            <a:off x="0" y="506900"/>
            <a:ext cx="4572000" cy="4129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3" name="Google Shape;693;p66"/>
          <p:cNvPicPr preferRelativeResize="0"/>
          <p:nvPr/>
        </p:nvPicPr>
        <p:blipFill rotWithShape="1">
          <a:blip r:embed="rId4">
            <a:alphaModFix/>
          </a:blip>
          <a:srcRect b="37938" l="18695" r="46346" t="0"/>
          <a:stretch/>
        </p:blipFill>
        <p:spPr>
          <a:xfrm>
            <a:off x="4572000" y="506900"/>
            <a:ext cx="4572000" cy="4129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7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67"/>
          <p:cNvPicPr preferRelativeResize="0"/>
          <p:nvPr/>
        </p:nvPicPr>
        <p:blipFill rotWithShape="1">
          <a:blip r:embed="rId3">
            <a:alphaModFix/>
          </a:blip>
          <a:srcRect b="0" l="18537" r="17780" t="0"/>
          <a:stretch/>
        </p:blipFill>
        <p:spPr>
          <a:xfrm>
            <a:off x="1212375" y="0"/>
            <a:ext cx="67192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 b="74983" l="0" r="0" t="0"/>
          <a:stretch/>
        </p:blipFill>
        <p:spPr>
          <a:xfrm>
            <a:off x="0" y="0"/>
            <a:ext cx="5014071" cy="253394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 b="60068" l="18696" r="37445" t="0"/>
          <a:stretch/>
        </p:blipFill>
        <p:spPr>
          <a:xfrm>
            <a:off x="4" y="2533950"/>
            <a:ext cx="5878944" cy="26095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6" name="Google Shape;706;p68"/>
          <p:cNvSpPr/>
          <p:nvPr/>
        </p:nvSpPr>
        <p:spPr>
          <a:xfrm>
            <a:off x="5114450" y="387975"/>
            <a:ext cx="3792300" cy="1758000"/>
          </a:xfrm>
          <a:prstGeom prst="leftArrowCallout">
            <a:avLst>
              <a:gd fmla="val 16859" name="adj1"/>
              <a:gd fmla="val 15867" name="adj2"/>
              <a:gd fmla="val 22314" name="adj3"/>
              <a:gd fmla="val 81609" name="adj4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Received verification code on </a:t>
            </a:r>
            <a:r>
              <a:rPr lang="en" sz="2400" u="sng">
                <a:latin typeface="Roboto Condensed"/>
                <a:ea typeface="Roboto Condensed"/>
                <a:cs typeface="Roboto Condensed"/>
                <a:sym typeface="Roboto Condensed"/>
              </a:rPr>
              <a:t>Mobile app</a:t>
            </a:r>
            <a:endParaRPr sz="2400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7" name="Google Shape;707;p68"/>
          <p:cNvSpPr/>
          <p:nvPr/>
        </p:nvSpPr>
        <p:spPr>
          <a:xfrm>
            <a:off x="6003175" y="2533950"/>
            <a:ext cx="2903400" cy="2183700"/>
          </a:xfrm>
          <a:prstGeom prst="leftArrowCallout">
            <a:avLst>
              <a:gd fmla="val 11629" name="adj1"/>
              <a:gd fmla="val 15867" name="adj2"/>
              <a:gd fmla="val 19769" name="adj3"/>
              <a:gd fmla="val 75409" name="adj4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Entering 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Verification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Code on web authentication site</a:t>
            </a:r>
            <a:endParaRPr sz="2400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8" name="Google Shape;708;p68"/>
          <p:cNvSpPr/>
          <p:nvPr/>
        </p:nvSpPr>
        <p:spPr>
          <a:xfrm>
            <a:off x="87425" y="3890400"/>
            <a:ext cx="4050600" cy="100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9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 - Nextcloud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1475"/>
            <a:ext cx="9144000" cy="4480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p70"/>
          <p:cNvCxnSpPr/>
          <p:nvPr/>
        </p:nvCxnSpPr>
        <p:spPr>
          <a:xfrm rot="10800000">
            <a:off x="3617575" y="1354350"/>
            <a:ext cx="2160300" cy="53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1475"/>
            <a:ext cx="9144000" cy="44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72"/>
          <p:cNvPicPr preferRelativeResize="0"/>
          <p:nvPr/>
        </p:nvPicPr>
        <p:blipFill rotWithShape="1">
          <a:blip r:embed="rId3">
            <a:alphaModFix/>
          </a:blip>
          <a:srcRect b="0" l="6300" r="7028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2"/>
          <p:cNvSpPr txBox="1"/>
          <p:nvPr>
            <p:ph idx="4294967295" type="title"/>
          </p:nvPr>
        </p:nvSpPr>
        <p:spPr>
          <a:xfrm>
            <a:off x="915350" y="584125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 the next login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Deliverables</a:t>
            </a:r>
            <a:endParaRPr/>
          </a:p>
        </p:txBody>
      </p:sp>
      <p:sp>
        <p:nvSpPr>
          <p:cNvPr id="514" name="Google Shape;514;p37"/>
          <p:cNvSpPr txBox="1"/>
          <p:nvPr>
            <p:ph idx="1" type="body"/>
          </p:nvPr>
        </p:nvSpPr>
        <p:spPr>
          <a:xfrm>
            <a:off x="617100" y="964038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List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all the security features</a:t>
            </a:r>
            <a:r>
              <a:rPr lang="en" sz="1800"/>
              <a:t> that can be implemented for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different cloud services</a:t>
            </a:r>
            <a:r>
              <a:rPr lang="en" sz="1800"/>
              <a:t>. </a:t>
            </a:r>
            <a:r>
              <a:rPr lang="en" sz="1800">
                <a:highlight>
                  <a:srgbClr val="F9CB9C"/>
                </a:highlight>
              </a:rPr>
              <a:t>(Google security, DB Security, etc.)</a:t>
            </a:r>
            <a:endParaRPr sz="1800">
              <a:highlight>
                <a:srgbClr val="F9CB9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List the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security features</a:t>
            </a:r>
            <a:r>
              <a:rPr lang="en" sz="1800"/>
              <a:t> that they have implemented on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 their cloud service </a:t>
            </a:r>
            <a:r>
              <a:rPr lang="en" sz="1800"/>
              <a:t>that is running on their VM or laptop.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Explain the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steps</a:t>
            </a:r>
            <a:r>
              <a:rPr lang="en" sz="1800"/>
              <a:t> required to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implement</a:t>
            </a:r>
            <a:r>
              <a:rPr lang="en" sz="1800"/>
              <a:t> these security services.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Explain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how</a:t>
            </a:r>
            <a:r>
              <a:rPr lang="en" sz="1800"/>
              <a:t> the security services implemented can protect their cloud service.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Describe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known vulnerabilities</a:t>
            </a:r>
            <a:r>
              <a:rPr lang="en" sz="1800"/>
              <a:t> in the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security services</a:t>
            </a:r>
            <a:r>
              <a:rPr lang="en" sz="1800"/>
              <a:t> implemented for cloud computing.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Students may refer to various cloud security standards (both draft and approved standards) available online.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Submit a comprehensive report for the implementation of security services in your network cloud at the Mel website before the dead line.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73"/>
          <p:cNvPicPr preferRelativeResize="0"/>
          <p:nvPr/>
        </p:nvPicPr>
        <p:blipFill rotWithShape="1">
          <a:blip r:embed="rId3">
            <a:alphaModFix/>
          </a:blip>
          <a:srcRect b="0" l="6664" r="6664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74"/>
          <p:cNvPicPr preferRelativeResize="0"/>
          <p:nvPr/>
        </p:nvPicPr>
        <p:blipFill rotWithShape="1">
          <a:blip r:embed="rId3">
            <a:alphaModFix/>
          </a:blip>
          <a:srcRect b="0" l="6664" r="6664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5"/>
          <p:cNvSpPr txBox="1"/>
          <p:nvPr>
            <p:ph type="title"/>
          </p:nvPr>
        </p:nvSpPr>
        <p:spPr>
          <a:xfrm>
            <a:off x="1305000" y="1609950"/>
            <a:ext cx="6534000" cy="19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Notifications + Mailgun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6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Mailgun</a:t>
            </a:r>
            <a:endParaRPr/>
          </a:p>
        </p:txBody>
      </p:sp>
      <p:sp>
        <p:nvSpPr>
          <p:cNvPr id="751" name="Google Shape;751;p76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Emails as a service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Offers cloud-based email service for sending, receiving and tracking email sent through our websites and applications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Usage: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Email service for activity notification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Free*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7"/>
          <p:cNvSpPr txBox="1"/>
          <p:nvPr>
            <p:ph type="title"/>
          </p:nvPr>
        </p:nvSpPr>
        <p:spPr>
          <a:xfrm>
            <a:off x="3720875" y="281025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Mailgun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Verification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8"/>
          <p:cNvPicPr preferRelativeResize="0"/>
          <p:nvPr/>
        </p:nvPicPr>
        <p:blipFill rotWithShape="1">
          <a:blip r:embed="rId3">
            <a:alphaModFix/>
          </a:blip>
          <a:srcRect b="-19303" l="0" r="-6089" t="0"/>
          <a:stretch/>
        </p:blipFill>
        <p:spPr>
          <a:xfrm>
            <a:off x="0" y="0"/>
            <a:ext cx="9709624" cy="61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8"/>
          <p:cNvSpPr txBox="1"/>
          <p:nvPr>
            <p:ph type="title"/>
          </p:nvPr>
        </p:nvSpPr>
        <p:spPr>
          <a:xfrm>
            <a:off x="3456600" y="23630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Mailgun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Verification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55076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9"/>
          <p:cNvSpPr txBox="1"/>
          <p:nvPr>
            <p:ph type="title"/>
          </p:nvPr>
        </p:nvSpPr>
        <p:spPr>
          <a:xfrm>
            <a:off x="4636200" y="3572625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Mailgun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592400" cy="519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0"/>
          <p:cNvSpPr txBox="1"/>
          <p:nvPr>
            <p:ph type="title"/>
          </p:nvPr>
        </p:nvSpPr>
        <p:spPr>
          <a:xfrm>
            <a:off x="4676875" y="3328575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Mailgun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SMTP setup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44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81"/>
          <p:cNvSpPr txBox="1"/>
          <p:nvPr>
            <p:ph type="title"/>
          </p:nvPr>
        </p:nvSpPr>
        <p:spPr>
          <a:xfrm>
            <a:off x="64200" y="4457725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Mailgun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2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Mailgun</a:t>
            </a:r>
            <a:endParaRPr/>
          </a:p>
        </p:txBody>
      </p:sp>
      <p:sp>
        <p:nvSpPr>
          <p:cNvPr id="787" name="Google Shape;787;p82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25" y="922900"/>
            <a:ext cx="8019152" cy="39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8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Deliverables</a:t>
            </a:r>
            <a:endParaRPr/>
          </a:p>
        </p:txBody>
      </p:sp>
      <p:sp>
        <p:nvSpPr>
          <p:cNvPr id="520" name="Google Shape;520;p38"/>
          <p:cNvSpPr txBox="1"/>
          <p:nvPr>
            <p:ph idx="1" type="body"/>
          </p:nvPr>
        </p:nvSpPr>
        <p:spPr>
          <a:xfrm>
            <a:off x="617100" y="964038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Student should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document the challenges</a:t>
            </a:r>
            <a:r>
              <a:rPr lang="en" sz="1800"/>
              <a:t> faced when implementing the security services.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They should be able to demonstrate the effectiveness of the security services implemented such as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locking the cloud services after 3 unsuccessful login</a:t>
            </a:r>
            <a:r>
              <a:rPr lang="en" sz="1800"/>
              <a:t> and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keeping a log</a:t>
            </a:r>
            <a:r>
              <a:rPr lang="en" sz="1800"/>
              <a:t> of the suspected intrusion.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Student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may use freeware or open source software</a:t>
            </a:r>
            <a:r>
              <a:rPr lang="en" sz="1800"/>
              <a:t> to implement these features.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Additional marks will be given base on creative ideas in the implementation of security services which can enhance and secure the student’s cloud services offered.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These may include scanning of uploaded files and capturing any malware residing in the file that was uploaded to their cloud.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496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3"/>
          <p:cNvSpPr txBox="1"/>
          <p:nvPr>
            <p:ph type="title"/>
          </p:nvPr>
        </p:nvSpPr>
        <p:spPr>
          <a:xfrm>
            <a:off x="4636200" y="4395975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Notifications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55073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4"/>
          <p:cNvSpPr txBox="1"/>
          <p:nvPr>
            <p:ph type="title"/>
          </p:nvPr>
        </p:nvSpPr>
        <p:spPr>
          <a:xfrm>
            <a:off x="0" y="4172350"/>
            <a:ext cx="348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Notifications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5901" cy="521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5"/>
          <p:cNvSpPr txBox="1"/>
          <p:nvPr>
            <p:ph type="title"/>
          </p:nvPr>
        </p:nvSpPr>
        <p:spPr>
          <a:xfrm>
            <a:off x="1982675" y="1376975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Notifications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6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Antivirus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7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Antivirus for files</a:t>
            </a:r>
            <a:endParaRPr/>
          </a:p>
        </p:txBody>
      </p:sp>
      <p:sp>
        <p:nvSpPr>
          <p:cNvPr id="817" name="Google Shape;817;p87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Antivirus app for NextCloud based on ClamAV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Scans user uploaded files for viruses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Infected files will be deleted and a notification will be shown and/or sent via email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10625" y="0"/>
            <a:ext cx="10654624" cy="52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8"/>
          <p:cNvSpPr txBox="1"/>
          <p:nvPr>
            <p:ph type="title"/>
          </p:nvPr>
        </p:nvSpPr>
        <p:spPr>
          <a:xfrm>
            <a:off x="0" y="257175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Antivirus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89"/>
          <p:cNvSpPr txBox="1"/>
          <p:nvPr>
            <p:ph idx="4294967295" type="title"/>
          </p:nvPr>
        </p:nvSpPr>
        <p:spPr>
          <a:xfrm>
            <a:off x="6223475" y="4157200"/>
            <a:ext cx="2320800" cy="606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ClamAV Install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0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Antivirus</a:t>
            </a:r>
            <a:endParaRPr/>
          </a:p>
        </p:txBody>
      </p:sp>
      <p:sp>
        <p:nvSpPr>
          <p:cNvPr id="835" name="Google Shape;835;p90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00" y="939678"/>
            <a:ext cx="7909800" cy="3875794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90"/>
          <p:cNvSpPr/>
          <p:nvPr/>
        </p:nvSpPr>
        <p:spPr>
          <a:xfrm rot="-2182136">
            <a:off x="4606716" y="1759788"/>
            <a:ext cx="1605781" cy="644062"/>
          </a:xfrm>
          <a:prstGeom prst="rightArrow">
            <a:avLst>
              <a:gd fmla="val 50000" name="adj1"/>
              <a:gd fmla="val 89274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1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Antivirus</a:t>
            </a:r>
            <a:endParaRPr/>
          </a:p>
        </p:txBody>
      </p:sp>
      <p:sp>
        <p:nvSpPr>
          <p:cNvPr id="843" name="Google Shape;843;p91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803500"/>
            <a:ext cx="8509000" cy="41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2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SSO</a:t>
            </a:r>
            <a:endParaRPr/>
          </a:p>
        </p:txBody>
      </p:sp>
      <p:sp>
        <p:nvSpPr>
          <p:cNvPr id="850" name="Google Shape;850;p92"/>
          <p:cNvSpPr txBox="1"/>
          <p:nvPr/>
        </p:nvSpPr>
        <p:spPr>
          <a:xfrm rot="-880338">
            <a:off x="2512658" y="3350328"/>
            <a:ext cx="3486907" cy="13616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What did not happen and later did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"/>
          <p:cNvSpPr txBox="1"/>
          <p:nvPr>
            <p:ph type="ctrTitle"/>
          </p:nvPr>
        </p:nvSpPr>
        <p:spPr>
          <a:xfrm flipH="1">
            <a:off x="794125" y="858900"/>
            <a:ext cx="6154500" cy="34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 are some </a:t>
            </a:r>
            <a:r>
              <a:rPr lang="en" sz="4800" u="sng"/>
              <a:t>security implementations </a:t>
            </a:r>
            <a:r>
              <a:rPr lang="en" sz="4800"/>
              <a:t>for cloud services?</a:t>
            </a:r>
            <a:endParaRPr sz="4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3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SSO</a:t>
            </a:r>
            <a:endParaRPr/>
          </a:p>
        </p:txBody>
      </p:sp>
      <p:sp>
        <p:nvSpPr>
          <p:cNvPr id="856" name="Google Shape;856;p93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Azure Active Directory for single sign 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Simplify logins and credentials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SAML is under paid plans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OpenID Connect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Refer to DEMO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3387" y="0"/>
            <a:ext cx="1055076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4"/>
          <p:cNvSpPr txBox="1"/>
          <p:nvPr>
            <p:ph type="title"/>
          </p:nvPr>
        </p:nvSpPr>
        <p:spPr>
          <a:xfrm>
            <a:off x="4900000" y="2037725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Azure SSO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5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6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Login</a:t>
            </a:r>
            <a:endParaRPr/>
          </a:p>
        </p:txBody>
      </p:sp>
      <p:sp>
        <p:nvSpPr>
          <p:cNvPr id="873" name="Google Shape;873;p96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SSOs did not work properly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Discord login did not work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Invalid redirect_uri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Redirect_uri generated by the plugin have error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Unable to handle when Discord login successfully using Discord’s generated uri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Telegram’s button simply did not appear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Invalid redirect_uri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7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97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0" name="Google Shape;88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917752" cy="53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7"/>
          <p:cNvSpPr txBox="1"/>
          <p:nvPr/>
        </p:nvSpPr>
        <p:spPr>
          <a:xfrm>
            <a:off x="378125" y="2140625"/>
            <a:ext cx="37914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Lack of time to fix this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98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8" name="Google Shape;8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3387" y="0"/>
            <a:ext cx="1055076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98"/>
          <p:cNvSpPr txBox="1"/>
          <p:nvPr/>
        </p:nvSpPr>
        <p:spPr>
          <a:xfrm>
            <a:off x="683100" y="453350"/>
            <a:ext cx="31410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could scan the QR code but :/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 this point we suspect a error in the library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3375" y="0"/>
            <a:ext cx="105507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99"/>
          <p:cNvSpPr txBox="1"/>
          <p:nvPr>
            <p:ph type="title"/>
          </p:nvPr>
        </p:nvSpPr>
        <p:spPr>
          <a:xfrm>
            <a:off x="-91800" y="4162200"/>
            <a:ext cx="3743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largest progress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6" name="Google Shape;896;p99"/>
          <p:cNvSpPr txBox="1"/>
          <p:nvPr/>
        </p:nvSpPr>
        <p:spPr>
          <a:xfrm>
            <a:off x="113875" y="595650"/>
            <a:ext cx="27141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Using a link manually created by Discord’s developers tools, we manage to get to this stage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 this point we suspect a error in the library / plugin installed.  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Lack of time &gt; focus on others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New concepts &amp; complex protocols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00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Nextcloud</a:t>
            </a:r>
            <a:endParaRPr/>
          </a:p>
        </p:txBody>
      </p:sp>
      <p:sp>
        <p:nvSpPr>
          <p:cNvPr id="902" name="Google Shape;902;p100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Antivirus need to be </a:t>
            </a:r>
            <a:r>
              <a:rPr lang="en"/>
              <a:t>separately</a:t>
            </a:r>
            <a:r>
              <a:rPr lang="en"/>
              <a:t> installed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Paid features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Updates break stuff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1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08" name="Google Shape;908;p101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2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yu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0"/>
          <p:cNvSpPr txBox="1"/>
          <p:nvPr>
            <p:ph idx="1" type="body"/>
          </p:nvPr>
        </p:nvSpPr>
        <p:spPr>
          <a:xfrm>
            <a:off x="617100" y="1269877"/>
            <a:ext cx="7909800" cy="3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 Condensed SemiBold"/>
              <a:buAutoNum type="arabicPeriod"/>
            </a:pPr>
            <a:r>
              <a:rPr lang="en" sz="36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Google security</a:t>
            </a:r>
            <a:endParaRPr sz="36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Char char="-"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Cloud Security Command Center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Char char="-"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Built-in security analytics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Char char="-"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Event Threat Detection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Char char="-"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Audit logs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Char char="-"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Web application vulnerability detection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31" name="Google Shape;531;p40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for Cloud Services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/>
          <p:nvPr>
            <p:ph idx="1" type="body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2. </a:t>
            </a:r>
            <a:r>
              <a:rPr lang="en" sz="36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DB Security</a:t>
            </a:r>
            <a:endParaRPr sz="36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Char char="-"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Implementing strong and multifactor access + data management controls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Char char="-"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Load/stress testing and capacity testing of a database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Char char="-"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Physical security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Char char="-"/>
            </a:pPr>
            <a:r>
              <a:rPr lang="en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Reviewing existing system for vulnerabilities</a:t>
            </a:r>
            <a:endParaRPr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37" name="Google Shape;537;p41"/>
          <p:cNvSpPr txBox="1"/>
          <p:nvPr>
            <p:ph type="title"/>
          </p:nvPr>
        </p:nvSpPr>
        <p:spPr>
          <a:xfrm>
            <a:off x="2318100" y="238500"/>
            <a:ext cx="45078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for Cloud Services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/>
          <p:nvPr>
            <p:ph type="title"/>
          </p:nvPr>
        </p:nvSpPr>
        <p:spPr>
          <a:xfrm>
            <a:off x="1995600" y="247575"/>
            <a:ext cx="5152800" cy="6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Known vulnerabilities </a:t>
            </a:r>
            <a:endParaRPr sz="2400"/>
          </a:p>
        </p:txBody>
      </p:sp>
      <p:sp>
        <p:nvSpPr>
          <p:cNvPr id="543" name="Google Shape;543;p42"/>
          <p:cNvSpPr txBox="1"/>
          <p:nvPr>
            <p:ph idx="1" type="body"/>
          </p:nvPr>
        </p:nvSpPr>
        <p:spPr>
          <a:xfrm>
            <a:off x="617100" y="950977"/>
            <a:ext cx="7909800" cy="37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arlow Semi Condensed SemiBold"/>
              <a:buAutoNum type="arabicPeriod"/>
            </a:pPr>
            <a:r>
              <a:rPr lang="en" sz="4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Session Riding (Hijacking)</a:t>
            </a:r>
            <a:endParaRPr sz="48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arlow Semi Condensed SemiBold"/>
              <a:buAutoNum type="arabicPeriod"/>
            </a:pPr>
            <a:r>
              <a:rPr lang="en" sz="4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Virtual Machine Escape</a:t>
            </a:r>
            <a:endParaRPr sz="48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Barlow Semi Condensed SemiBold"/>
              <a:buAutoNum type="arabicPeriod"/>
            </a:pPr>
            <a:r>
              <a:rPr lang="en" sz="4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Social Engineering</a:t>
            </a:r>
            <a:endParaRPr sz="48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